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73114" autoAdjust="0"/>
  </p:normalViewPr>
  <p:slideViewPr>
    <p:cSldViewPr>
      <p:cViewPr varScale="1">
        <p:scale>
          <a:sx n="44" d="100"/>
          <a:sy n="44" d="100"/>
        </p:scale>
        <p:origin x="57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rjh\Downloads\FINAL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Top 5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FINAL!$P$1</c:f>
              <c:strCache>
                <c:ptCount val="1"/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FINAL!$O$2:$O$6</c:f>
              <c:strCache>
                <c:ptCount val="5"/>
                <c:pt idx="0">
                  <c:v>Score of Animals</c:v>
                </c:pt>
                <c:pt idx="1">
                  <c:v>score of science</c:v>
                </c:pt>
                <c:pt idx="2">
                  <c:v>score of healthy eating</c:v>
                </c:pt>
                <c:pt idx="3">
                  <c:v>score of technology</c:v>
                </c:pt>
                <c:pt idx="4">
                  <c:v>score of food</c:v>
                </c:pt>
              </c:strCache>
            </c:strRef>
          </c:cat>
          <c:val>
            <c:numRef>
              <c:f>FINAL!$P$2:$P$6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14FE-4BA5-9BEC-7F1814AE7DF3}"/>
            </c:ext>
          </c:extLst>
        </c:ser>
        <c:ser>
          <c:idx val="1"/>
          <c:order val="1"/>
          <c:tx>
            <c:strRef>
              <c:f>FINAL!$Q$1</c:f>
              <c:strCache>
                <c:ptCount val="1"/>
                <c:pt idx="0">
                  <c:v>TOTAL SCORES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FINAL!$O$2:$O$6</c:f>
              <c:strCache>
                <c:ptCount val="5"/>
                <c:pt idx="0">
                  <c:v>Score of Animals</c:v>
                </c:pt>
                <c:pt idx="1">
                  <c:v>score of science</c:v>
                </c:pt>
                <c:pt idx="2">
                  <c:v>score of healthy eating</c:v>
                </c:pt>
                <c:pt idx="3">
                  <c:v>score of technology</c:v>
                </c:pt>
                <c:pt idx="4">
                  <c:v>score of food</c:v>
                </c:pt>
              </c:strCache>
            </c:strRef>
          </c:cat>
          <c:val>
            <c:numRef>
              <c:f>FINAL!$Q$2:$Q$6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FE-4BA5-9BEC-7F1814AE7D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15941807"/>
        <c:axId val="512882319"/>
      </c:barChart>
      <c:catAx>
        <c:axId val="515941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882319"/>
        <c:crosses val="autoZero"/>
        <c:auto val="1"/>
        <c:lblAlgn val="ctr"/>
        <c:lblOffset val="100"/>
        <c:noMultiLvlLbl val="0"/>
      </c:catAx>
      <c:valAx>
        <c:axId val="51288231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941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 b="1" dirty="0"/>
              <a:t>DIFFERENT</a:t>
            </a:r>
            <a:r>
              <a:rPr lang="en-IN" sz="2400" b="1" baseline="0" dirty="0"/>
              <a:t> REACTIONS FOR TOP CATEGORY – “ANIMAL”</a:t>
            </a:r>
            <a:endParaRPr lang="en-IN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Adore</c:v>
                </c:pt>
                <c:pt idx="1">
                  <c:v>Cherish</c:v>
                </c:pt>
                <c:pt idx="2">
                  <c:v>disgust </c:v>
                </c:pt>
                <c:pt idx="3">
                  <c:v>dislike</c:v>
                </c:pt>
                <c:pt idx="4">
                  <c:v>hate</c:v>
                </c:pt>
                <c:pt idx="5">
                  <c:v>heart</c:v>
                </c:pt>
                <c:pt idx="6">
                  <c:v>indifferent</c:v>
                </c:pt>
                <c:pt idx="7">
                  <c:v>interested</c:v>
                </c:pt>
                <c:pt idx="8">
                  <c:v>intrigued</c:v>
                </c:pt>
                <c:pt idx="9">
                  <c:v>like</c:v>
                </c:pt>
                <c:pt idx="10">
                  <c:v>love</c:v>
                </c:pt>
                <c:pt idx="11">
                  <c:v>peeking</c:v>
                </c:pt>
                <c:pt idx="12">
                  <c:v>scared</c:v>
                </c:pt>
                <c:pt idx="13">
                  <c:v>super love</c:v>
                </c:pt>
                <c:pt idx="14">
                  <c:v>want</c:v>
                </c:pt>
                <c:pt idx="15">
                  <c:v>worried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114</c:v>
                </c:pt>
                <c:pt idx="1">
                  <c:v>125</c:v>
                </c:pt>
                <c:pt idx="2">
                  <c:v>122</c:v>
                </c:pt>
                <c:pt idx="3">
                  <c:v>115</c:v>
                </c:pt>
                <c:pt idx="4">
                  <c:v>128</c:v>
                </c:pt>
                <c:pt idx="5">
                  <c:v>120</c:v>
                </c:pt>
                <c:pt idx="6">
                  <c:v>100</c:v>
                </c:pt>
                <c:pt idx="7">
                  <c:v>110</c:v>
                </c:pt>
                <c:pt idx="8">
                  <c:v>116</c:v>
                </c:pt>
                <c:pt idx="9">
                  <c:v>101</c:v>
                </c:pt>
                <c:pt idx="10">
                  <c:v>119</c:v>
                </c:pt>
                <c:pt idx="11">
                  <c:v>129</c:v>
                </c:pt>
                <c:pt idx="12">
                  <c:v>132</c:v>
                </c:pt>
                <c:pt idx="13">
                  <c:v>123</c:v>
                </c:pt>
                <c:pt idx="14">
                  <c:v>122</c:v>
                </c:pt>
                <c:pt idx="15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8E-45D4-B1EE-F8CBF63EE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56235439"/>
        <c:axId val="756234607"/>
        <c:axId val="0"/>
      </c:bar3DChart>
      <c:catAx>
        <c:axId val="7562354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 dirty="0"/>
                  <a:t>REACTIONS</a:t>
                </a:r>
              </a:p>
            </c:rich>
          </c:tx>
          <c:layout>
            <c:manualLayout>
              <c:xMode val="edge"/>
              <c:yMode val="edge"/>
              <c:x val="0.46539604052613326"/>
              <c:y val="0.972235878866544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234607"/>
        <c:crosses val="autoZero"/>
        <c:auto val="1"/>
        <c:lblAlgn val="ctr"/>
        <c:lblOffset val="100"/>
        <c:noMultiLvlLbl val="0"/>
      </c:catAx>
      <c:valAx>
        <c:axId val="75623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b="1" dirty="0"/>
                  <a:t>COUNT</a:t>
                </a:r>
                <a:endParaRPr lang="en-IN" b="1" dirty="0"/>
              </a:p>
            </c:rich>
          </c:tx>
          <c:layout>
            <c:manualLayout>
              <c:xMode val="edge"/>
              <c:yMode val="edge"/>
              <c:x val="1.5869263748233577E-2"/>
              <c:y val="0.483520619791840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235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352197" y="298788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78075" y="98440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952414" y="2900582"/>
            <a:ext cx="6347497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Data-Driven Insights and Trends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3031" y="7859699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-4956" y="0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9BC1D6-A9AC-498D-A549-6406BF704C5E}"/>
              </a:ext>
            </a:extLst>
          </p:cNvPr>
          <p:cNvSpPr txBox="1"/>
          <p:nvPr/>
        </p:nvSpPr>
        <p:spPr>
          <a:xfrm>
            <a:off x="11995529" y="1452995"/>
            <a:ext cx="5562600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Top 5 popular categories are Animal, Science,  Technology, Food, Healthy eating.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The most popular category is  Animal.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There are 16 different unique reactions .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dirty="0"/>
              <a:t>By focusing on these popular categories and their reaction , Social Buzz can attract more audience.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62000" y="3619500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81000" y="299367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2" y="7667335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87406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4744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dirty="0"/>
              <a:t>                                                                    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64F6B-F67F-4B05-AC21-57B7AA21DE7C}"/>
              </a:ext>
            </a:extLst>
          </p:cNvPr>
          <p:cNvSpPr txBox="1"/>
          <p:nvPr/>
        </p:nvSpPr>
        <p:spPr>
          <a:xfrm>
            <a:off x="9067799" y="3086099"/>
            <a:ext cx="65341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Social Buzz is a  small company but</a:t>
            </a:r>
            <a:r>
              <a:rPr lang="en-US" sz="2400" dirty="0"/>
              <a:t> they have scaled quicker than anticipated and need the help of a third party firm to oversee their scaling process effectively.</a:t>
            </a:r>
            <a:r>
              <a:rPr lang="en-IN" sz="2400" dirty="0"/>
              <a:t> </a:t>
            </a:r>
          </a:p>
          <a:p>
            <a:endParaRPr lang="en-IN" sz="2400" dirty="0"/>
          </a:p>
          <a:p>
            <a:r>
              <a:rPr lang="en-IN" sz="2400" dirty="0"/>
              <a:t>Expectations from Accenture 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An audit of their big data practice</a:t>
            </a:r>
            <a:r>
              <a:rPr lang="en-IN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Recommendations for a successful IPO.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An analysis of their content categories that highlights the top 5 categories.</a:t>
            </a:r>
            <a:endParaRPr lang="en-IN" sz="2400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7A5ACE9-F121-4B7D-B4CD-E4CBB7B5CC12}"/>
              </a:ext>
            </a:extLst>
          </p:cNvPr>
          <p:cNvSpPr/>
          <p:nvPr/>
        </p:nvSpPr>
        <p:spPr>
          <a:xfrm>
            <a:off x="19964400" y="30861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44331" y="429319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07C65D-F337-4708-B8AD-A35245F79CE4}"/>
              </a:ext>
            </a:extLst>
          </p:cNvPr>
          <p:cNvSpPr txBox="1"/>
          <p:nvPr/>
        </p:nvSpPr>
        <p:spPr>
          <a:xfrm>
            <a:off x="2561574" y="4837630"/>
            <a:ext cx="7239000" cy="476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u="sng" dirty="0">
                <a:solidFill>
                  <a:schemeClr val="bg1"/>
                </a:solidFill>
              </a:rPr>
              <a:t>500 million</a:t>
            </a:r>
            <a:r>
              <a:rPr lang="en-US" sz="2800" dirty="0">
                <a:solidFill>
                  <a:schemeClr val="bg1"/>
                </a:solidFill>
              </a:rPr>
              <a:t> active users each month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1"/>
                </a:solidFill>
              </a:rPr>
              <a:t>Every day over </a:t>
            </a:r>
            <a:r>
              <a:rPr lang="en-US" sz="2800" u="sng" dirty="0">
                <a:solidFill>
                  <a:schemeClr val="bg1"/>
                </a:solidFill>
              </a:rPr>
              <a:t>100,000 pieces</a:t>
            </a:r>
            <a:r>
              <a:rPr lang="en-US" sz="2800" dirty="0">
                <a:solidFill>
                  <a:schemeClr val="bg1"/>
                </a:solidFill>
              </a:rPr>
              <a:t> of content.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How to help Social Buzz, a rapidly growing social media and content creation company, manage their data effectively, prepare for an IPO, and improve their overall data practices ?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443639" y="6953289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EB0FED-F6AF-4308-8960-0EA4ACA066AF}"/>
              </a:ext>
            </a:extLst>
          </p:cNvPr>
          <p:cNvSpPr txBox="1"/>
          <p:nvPr/>
        </p:nvSpPr>
        <p:spPr>
          <a:xfrm>
            <a:off x="14287496" y="1224555"/>
            <a:ext cx="3287337" cy="123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/>
              <a:t>Andrew Fleming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19727C-539C-4DD8-8DCB-C09F53956818}"/>
              </a:ext>
            </a:extLst>
          </p:cNvPr>
          <p:cNvSpPr txBox="1"/>
          <p:nvPr/>
        </p:nvSpPr>
        <p:spPr>
          <a:xfrm>
            <a:off x="14287495" y="4302649"/>
            <a:ext cx="3287337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/>
              <a:t>Marcus </a:t>
            </a:r>
            <a:r>
              <a:rPr lang="en-IN" sz="2800" b="1" dirty="0" err="1"/>
              <a:t>Rompton</a:t>
            </a:r>
            <a:endParaRPr lang="en-IN" sz="2800" b="1" dirty="0"/>
          </a:p>
          <a:p>
            <a:pPr>
              <a:lnSpc>
                <a:spcPct val="150000"/>
              </a:lnSpc>
            </a:pPr>
            <a:r>
              <a:rPr lang="en-IN" sz="28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75A1C0-D462-4D48-8565-84957C528CD4}"/>
              </a:ext>
            </a:extLst>
          </p:cNvPr>
          <p:cNvSpPr txBox="1"/>
          <p:nvPr/>
        </p:nvSpPr>
        <p:spPr>
          <a:xfrm>
            <a:off x="14312896" y="7196037"/>
            <a:ext cx="3287337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/>
              <a:t>Nirjhar Mishra</a:t>
            </a:r>
          </a:p>
          <a:p>
            <a:pPr>
              <a:lnSpc>
                <a:spcPct val="150000"/>
              </a:lnSpc>
            </a:pPr>
            <a:r>
              <a:rPr lang="en-IN" sz="2800" dirty="0"/>
              <a:t>Data Analyst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D994361-91F8-41F2-9CA0-4683ACA8DF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42" y="6953289"/>
            <a:ext cx="2094087" cy="22558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838D3-2D85-45DA-8B62-7E8D91D4CFBF}"/>
              </a:ext>
            </a:extLst>
          </p:cNvPr>
          <p:cNvSpPr txBox="1"/>
          <p:nvPr/>
        </p:nvSpPr>
        <p:spPr>
          <a:xfrm>
            <a:off x="7994450" y="4492777"/>
            <a:ext cx="576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A30DF3-B4B4-41FF-A239-A8B00F888B6D}"/>
              </a:ext>
            </a:extLst>
          </p:cNvPr>
          <p:cNvSpPr txBox="1"/>
          <p:nvPr/>
        </p:nvSpPr>
        <p:spPr>
          <a:xfrm>
            <a:off x="6151349" y="2864475"/>
            <a:ext cx="576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E581F5-ED09-429A-9C24-8CDE82D76506}"/>
              </a:ext>
            </a:extLst>
          </p:cNvPr>
          <p:cNvSpPr txBox="1"/>
          <p:nvPr/>
        </p:nvSpPr>
        <p:spPr>
          <a:xfrm>
            <a:off x="4232070" y="1312147"/>
            <a:ext cx="576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21EEBD-EB29-4F05-B6F4-F30F4DCFD7C0}"/>
              </a:ext>
            </a:extLst>
          </p:cNvPr>
          <p:cNvSpPr txBox="1"/>
          <p:nvPr/>
        </p:nvSpPr>
        <p:spPr>
          <a:xfrm>
            <a:off x="11914497" y="7784632"/>
            <a:ext cx="576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Uncover Insights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7DFF5E-F00D-48F8-821E-BDD5E150F1FE}"/>
              </a:ext>
            </a:extLst>
          </p:cNvPr>
          <p:cNvSpPr txBox="1"/>
          <p:nvPr/>
        </p:nvSpPr>
        <p:spPr>
          <a:xfrm>
            <a:off x="9937545" y="6150509"/>
            <a:ext cx="576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920116" y="7378137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7920" y="4953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81000" y="8259895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39000" y="7362067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815946" y="7362067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7211FA-DCB1-42CE-9224-3DD9F32442FD}"/>
              </a:ext>
            </a:extLst>
          </p:cNvPr>
          <p:cNvSpPr txBox="1"/>
          <p:nvPr/>
        </p:nvSpPr>
        <p:spPr>
          <a:xfrm>
            <a:off x="1920116" y="3973948"/>
            <a:ext cx="29722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</a:t>
            </a:r>
            <a:r>
              <a:rPr lang="en-IN" sz="6600" dirty="0">
                <a:solidFill>
                  <a:srgbClr val="A100FF"/>
                </a:solidFill>
              </a:rPr>
              <a:t>16</a:t>
            </a:r>
          </a:p>
          <a:p>
            <a:endParaRPr lang="en-IN" sz="2400" dirty="0">
              <a:solidFill>
                <a:srgbClr val="A100FF"/>
              </a:solidFill>
            </a:endParaRPr>
          </a:p>
          <a:p>
            <a:r>
              <a:rPr lang="en-IN" sz="2800" dirty="0"/>
              <a:t> Unique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9CDE68-87B9-43B5-A518-A487C091320E}"/>
              </a:ext>
            </a:extLst>
          </p:cNvPr>
          <p:cNvSpPr txBox="1"/>
          <p:nvPr/>
        </p:nvSpPr>
        <p:spPr>
          <a:xfrm>
            <a:off x="7263300" y="3973948"/>
            <a:ext cx="297221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</a:t>
            </a:r>
            <a:r>
              <a:rPr lang="en-IN" sz="6600" dirty="0">
                <a:solidFill>
                  <a:srgbClr val="A100FF"/>
                </a:solidFill>
              </a:rPr>
              <a:t>1897</a:t>
            </a:r>
          </a:p>
          <a:p>
            <a:endParaRPr lang="en-IN" sz="2400" dirty="0">
              <a:solidFill>
                <a:srgbClr val="A100FF"/>
              </a:solidFill>
            </a:endParaRPr>
          </a:p>
          <a:p>
            <a:pPr algn="ctr"/>
            <a:r>
              <a:rPr lang="en-IN" sz="2800" dirty="0"/>
              <a:t> Reactions to  “Animal”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AD035-5511-4BE9-9B86-062A3ABCEBB5}"/>
              </a:ext>
            </a:extLst>
          </p:cNvPr>
          <p:cNvSpPr txBox="1"/>
          <p:nvPr/>
        </p:nvSpPr>
        <p:spPr>
          <a:xfrm>
            <a:off x="12606485" y="3973948"/>
            <a:ext cx="341465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rgbClr val="A100FF"/>
                </a:solidFill>
              </a:rPr>
              <a:t>JANUARY</a:t>
            </a:r>
          </a:p>
          <a:p>
            <a:endParaRPr lang="en-IN" sz="2400" dirty="0">
              <a:solidFill>
                <a:srgbClr val="A100FF"/>
              </a:solidFill>
            </a:endParaRPr>
          </a:p>
          <a:p>
            <a:pPr algn="ctr"/>
            <a:r>
              <a:rPr lang="en-IN" sz="2800" dirty="0"/>
              <a:t> 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9153153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10" name="Group 10"/>
          <p:cNvGrpSpPr/>
          <p:nvPr/>
        </p:nvGrpSpPr>
        <p:grpSpPr>
          <a:xfrm rot="1153642">
            <a:off x="763327" y="8251665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9F3E965-AD0E-4192-B64C-A82D973FBA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889833"/>
              </p:ext>
            </p:extLst>
          </p:nvPr>
        </p:nvGraphicFramePr>
        <p:xfrm>
          <a:off x="2453888" y="139616"/>
          <a:ext cx="15266064" cy="876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1153642">
            <a:off x="456064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1F91057-991B-4040-87B9-8B31880DDC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395540"/>
              </p:ext>
            </p:extLst>
          </p:nvPr>
        </p:nvGraphicFramePr>
        <p:xfrm>
          <a:off x="3069359" y="76443"/>
          <a:ext cx="14709126" cy="9189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269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Calibri</vt:lpstr>
      <vt:lpstr>Wingdings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Nirjhar Mishra</cp:lastModifiedBy>
  <cp:revision>24</cp:revision>
  <dcterms:created xsi:type="dcterms:W3CDTF">2006-08-16T00:00:00Z</dcterms:created>
  <dcterms:modified xsi:type="dcterms:W3CDTF">2024-04-04T07:02:21Z</dcterms:modified>
  <dc:identifier>DAEhDyfaYKE</dc:identifier>
</cp:coreProperties>
</file>